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media/image1.jpeg" ContentType="image/jpeg"/>
  <Override PartName="/ppt/theme/theme2.xml" ContentType="application/vnd.openxmlformats-officedocument.theme+xml"/>
  <Override PartName="/ppt/media/image2.jpeg" ContentType="image/jpeg"/>
  <Override PartName="/ppt/notesSlides/notesSlide1.xml" ContentType="application/vnd.openxmlformats-officedocument.presentationml.notesSlide+xml"/>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media1.mp4" ContentType="video/unknown"/>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b="def" i="def"/>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04" name="Shape 104"/>
          <p:cNvSpPr/>
          <p:nvPr>
            <p:ph type="sldImg"/>
          </p:nvPr>
        </p:nvSpPr>
        <p:spPr>
          <a:xfrm>
            <a:off x="1143000" y="685800"/>
            <a:ext cx="4572000" cy="3429000"/>
          </a:xfrm>
          <a:prstGeom prst="rect">
            <a:avLst/>
          </a:prstGeom>
        </p:spPr>
        <p:txBody>
          <a:bodyPr/>
          <a:lstStyle/>
          <a:p>
            <a:pPr/>
          </a:p>
        </p:txBody>
      </p:sp>
      <p:sp>
        <p:nvSpPr>
          <p:cNvPr id="105" name="Shape 105"/>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2" name="Shape 112"/>
          <p:cNvSpPr/>
          <p:nvPr>
            <p:ph type="sldImg"/>
          </p:nvPr>
        </p:nvSpPr>
        <p:spPr>
          <a:prstGeom prst="rect">
            <a:avLst/>
          </a:prstGeom>
        </p:spPr>
        <p:txBody>
          <a:bodyPr/>
          <a:lstStyle/>
          <a:p>
            <a:pPr/>
          </a:p>
        </p:txBody>
      </p:sp>
      <p:sp>
        <p:nvSpPr>
          <p:cNvPr id="113" name="Shape 113"/>
          <p:cNvSpPr/>
          <p:nvPr>
            <p:ph type="body" sz="quarter" idx="1"/>
          </p:nvPr>
        </p:nvSpPr>
        <p:spPr>
          <a:prstGeom prst="rect">
            <a:avLst/>
          </a:prstGeom>
        </p:spPr>
        <p:txBody>
          <a:bodyPr/>
          <a:lstStyle/>
          <a:p>
            <a:pPr>
              <a:defRPr b="1"/>
            </a:pPr>
            <a:r>
              <a:t>Doel: </a:t>
            </a:r>
            <a:r>
              <a:rPr b="0"/>
              <a:t>De deelnemer is zich ervan bewust dat de 7 werelden een concept is om de breedte van de techniek te laten zien welke aansluit bij de belevingswereld van jongeren. ​</a:t>
            </a:r>
          </a:p>
          <a:p>
            <a:pPr/>
            <a:r>
              <a:t>​</a:t>
            </a:r>
          </a:p>
          <a:p>
            <a:pPr>
              <a:defRPr b="1"/>
            </a:pPr>
            <a:r>
              <a:t>Vorm: </a:t>
            </a:r>
            <a:r>
              <a:rPr b="0"/>
              <a:t>korte uitleg​</a:t>
            </a:r>
          </a:p>
          <a:p>
            <a:pPr/>
            <a:r>
              <a:t>​</a:t>
            </a:r>
          </a:p>
          <a:p>
            <a:pPr/>
            <a:r>
              <a:t>Wanneer we het enkel over techniek hebben of een aspect hieruit, zoals een cv ketel, dan krijgen de meeste leerlingen hier weinig gevoel bij. Om leerlingen een breed beeld te geven van de mogelijkheden van techniek, hebben we techniek verdeeld in 7 werelden. Welke aansluit bij belevingswerelden. Als je b.v. iets met mensen wilt, kun je aan de hand van de 7 werelden ontdekken dat dat ook in de techniek kan. Vanuit een wereld kun je uiteindelijk weer bij de CV ketel terechtkomen.​</a:t>
            </a:r>
          </a:p>
          <a:p>
            <a:pPr/>
            <a:r>
              <a:t>​</a:t>
            </a:r>
          </a:p>
          <a:p>
            <a:pPr/>
            <a:r>
              <a:t>Check of er mensen zijn die al bekend zijn met de 7 werelden. ​</a:t>
            </a:r>
          </a:p>
          <a:p>
            <a:pPr/>
            <a:r>
              <a:t>​</a:t>
            </a:r>
          </a:p>
          <a:p>
            <a:pPr>
              <a:defRPr i="1" u="sng"/>
            </a:pPr>
            <a:r>
              <a:t>Als de groep al bekend is met de zeven werelden kun je onderstaande toevoegen</a:t>
            </a:r>
            <a:r>
              <a:rPr i="0" u="none"/>
              <a:t>​</a:t>
            </a:r>
          </a:p>
          <a:p>
            <a:pPr>
              <a:defRPr i="1"/>
            </a:pPr>
            <a:r>
              <a:t>De 7 werelden bestaan al een tijdje (jaar of tien) en zijn nu doorontwikkeld naar deze tijd. Het zijn er nog steeds 7. De aanpassingen zijn niet heel groot. Ze geven meer ruimte aan deze tijd. Er is een wereld bijgekomen (high tech en science)  en er zijn twee werelden samengevoegd (geld en handel / creatief en ontwerpen zijn nu ontwerp, productie en wereldhandel). De werelden volgende nu een duidelijke lijn en zijn met elkaar verbonden.  </a:t>
            </a:r>
            <a:r>
              <a:rPr i="0"/>
              <a:t>​</a:t>
            </a:r>
          </a:p>
          <a:p>
            <a:pPr/>
            <a:r>
              <a:t>​</a:t>
            </a:r>
          </a:p>
          <a:p>
            <a:pPr/>
            <a:r>
              <a:t>De 7 werelden van techniek bieden inspirerende contexten waarin allerlei thema’s, beroepen, sectoren, bedrijven, nieuwe technologieën en vakgebieden een rol spelen. Het biedt jongeren en docenten een venster en een startpunt van een reis om al die inhoud, toepassingen, kansen en betekenissen van bèta en techniek te leren kennen. ​</a:t>
            </a:r>
          </a:p>
          <a:p>
            <a:pPr/>
            <a:r>
              <a:t>​</a:t>
            </a:r>
          </a:p>
          <a:p>
            <a:pPr/>
            <a:r>
              <a:t>In het schema hebben we werelden in een cirkel gezet. De mens en zijn gezondheid kun je zien als startpunt en als eindpunt. Als je de werelden afloopt met de klok mee, doorloop je werelden waarbinnen mensen volop kennis en technologie ontwikkelen en gebruiken. Van planetaire schaal, natuurlijke bronnen en basisbehoeften, naar natuur, onze zelfgemaakte leefomgeving, onze economische activiteiten, naar de digitale wereld en via onze nieuwsgierigheid naar het grootste en kleinste weer terug bij de mens.​</a:t>
            </a:r>
          </a:p>
          <a:p>
            <a:pPr/>
            <a:r>
              <a:t>​</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eldia">
    <p:spTree>
      <p:nvGrpSpPr>
        <p:cNvPr id="1" name=""/>
        <p:cNvGrpSpPr/>
        <p:nvPr/>
      </p:nvGrpSpPr>
      <p:grpSpPr>
        <a:xfrm>
          <a:off x="0" y="0"/>
          <a:ext cx="0" cy="0"/>
          <a:chOff x="0" y="0"/>
          <a:chExt cx="0" cy="0"/>
        </a:xfrm>
      </p:grpSpPr>
      <p:sp>
        <p:nvSpPr>
          <p:cNvPr id="11" name="Titeltekst"/>
          <p:cNvSpPr txBox="1"/>
          <p:nvPr>
            <p:ph type="title"/>
          </p:nvPr>
        </p:nvSpPr>
        <p:spPr>
          <a:xfrm>
            <a:off x="1524000" y="1122362"/>
            <a:ext cx="9144000" cy="2387601"/>
          </a:xfrm>
          <a:prstGeom prst="rect">
            <a:avLst/>
          </a:prstGeom>
        </p:spPr>
        <p:txBody>
          <a:bodyPr anchor="b"/>
          <a:lstStyle>
            <a:lvl1pPr algn="ctr">
              <a:defRPr sz="6000"/>
            </a:lvl1pPr>
          </a:lstStyle>
          <a:p>
            <a:pPr/>
            <a:r>
              <a:t>Titeltekst</a:t>
            </a:r>
          </a:p>
        </p:txBody>
      </p:sp>
      <p:sp>
        <p:nvSpPr>
          <p:cNvPr id="12" name="Hoofdtekst - niveau één…"/>
          <p:cNvSpPr txBox="1"/>
          <p:nvPr>
            <p:ph type="body" sz="quarter" idx="1"/>
          </p:nvPr>
        </p:nvSpPr>
        <p:spPr>
          <a:xfrm>
            <a:off x="1524000" y="3602037"/>
            <a:ext cx="9144000" cy="1655768"/>
          </a:xfrm>
          <a:prstGeom prst="rect">
            <a:avLst/>
          </a:prstGeom>
        </p:spPr>
        <p:txBody>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3"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Mens &amp; Gezondheid">
    <p:spTree>
      <p:nvGrpSpPr>
        <p:cNvPr id="1" name=""/>
        <p:cNvGrpSpPr/>
        <p:nvPr/>
      </p:nvGrpSpPr>
      <p:grpSpPr>
        <a:xfrm>
          <a:off x="0" y="0"/>
          <a:ext cx="0" cy="0"/>
          <a:chOff x="0" y="0"/>
          <a:chExt cx="0" cy="0"/>
        </a:xfrm>
      </p:grpSpPr>
      <p:sp>
        <p:nvSpPr>
          <p:cNvPr id="92" name="Parallellogram 2"/>
          <p:cNvSpPr/>
          <p:nvPr/>
        </p:nvSpPr>
        <p:spPr>
          <a:xfrm>
            <a:off x="9012200" y="-61881"/>
            <a:ext cx="3297245" cy="69680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553"/>
                </a:moveTo>
                <a:lnTo>
                  <a:pt x="20921" y="89"/>
                </a:lnTo>
                <a:lnTo>
                  <a:pt x="21098" y="0"/>
                </a:lnTo>
                <a:lnTo>
                  <a:pt x="21600" y="21600"/>
                </a:lnTo>
                <a:lnTo>
                  <a:pt x="0" y="21553"/>
                </a:lnTo>
                <a:close/>
              </a:path>
            </a:pathLst>
          </a:custGeom>
          <a:gradFill>
            <a:gsLst>
              <a:gs pos="0">
                <a:srgbClr val="F6F8FC">
                  <a:alpha val="0"/>
                </a:srgbClr>
              </a:gs>
              <a:gs pos="84000">
                <a:srgbClr val="2FBC8E"/>
              </a:gs>
            </a:gsLst>
            <a:lin ang="3600000"/>
          </a:gradFill>
          <a:ln w="12700">
            <a:miter lim="400000"/>
          </a:ln>
        </p:spPr>
        <p:txBody>
          <a:bodyPr lIns="45718" tIns="45718" rIns="45718" bIns="45718" anchor="ctr"/>
          <a:lstStyle/>
          <a:p>
            <a:pPr algn="ctr">
              <a:defRPr>
                <a:solidFill>
                  <a:srgbClr val="FFFFFF"/>
                </a:solidFill>
                <a:latin typeface="+mn-lt"/>
                <a:ea typeface="+mn-ea"/>
                <a:cs typeface="+mn-cs"/>
                <a:sym typeface="Calibri"/>
              </a:defRPr>
            </a:pPr>
          </a:p>
        </p:txBody>
      </p:sp>
      <p:grpSp>
        <p:nvGrpSpPr>
          <p:cNvPr id="95" name="Afbeelding 4"/>
          <p:cNvGrpSpPr/>
          <p:nvPr/>
        </p:nvGrpSpPr>
        <p:grpSpPr>
          <a:xfrm>
            <a:off x="6441390" y="908991"/>
            <a:ext cx="5040016" cy="5040018"/>
            <a:chOff x="-1" y="-1"/>
            <a:chExt cx="5040014" cy="5040017"/>
          </a:xfrm>
        </p:grpSpPr>
        <p:sp>
          <p:nvSpPr>
            <p:cNvPr id="93" name="Vorm"/>
            <p:cNvSpPr/>
            <p:nvPr/>
          </p:nvSpPr>
          <p:spPr>
            <a:xfrm>
              <a:off x="-2" y="-1"/>
              <a:ext cx="5040015" cy="5040018"/>
            </a:xfrm>
            <a:prstGeom prst="ellipse">
              <a:avLst/>
            </a:prstGeom>
            <a:solidFill>
              <a:srgbClr val="F36B30"/>
            </a:solidFill>
            <a:ln w="12700" cap="flat">
              <a:noFill/>
              <a:miter lim="400000"/>
            </a:ln>
            <a:effectLst/>
          </p:spPr>
          <p:txBody>
            <a:bodyPr wrap="square" lIns="45718" tIns="45718" rIns="45718" bIns="45718" numCol="1" anchor="ctr">
              <a:noAutofit/>
            </a:bodyPr>
            <a:lstStyle/>
            <a:p>
              <a:pPr>
                <a:defRPr>
                  <a:latin typeface="+mn-lt"/>
                  <a:ea typeface="+mn-ea"/>
                  <a:cs typeface="+mn-cs"/>
                  <a:sym typeface="Calibri"/>
                </a:defRPr>
              </a:pPr>
            </a:p>
          </p:txBody>
        </p:sp>
        <p:pic>
          <p:nvPicPr>
            <p:cNvPr id="94" name="image1.jpeg" descr="image1.jpeg"/>
            <p:cNvPicPr>
              <a:picLocks noChangeAspect="1"/>
            </p:cNvPicPr>
            <p:nvPr/>
          </p:nvPicPr>
          <p:blipFill>
            <a:blip r:embed="rId2">
              <a:extLst/>
            </a:blip>
            <a:srcRect l="0" t="0" r="1" b="1"/>
            <a:stretch>
              <a:fillRect/>
            </a:stretch>
          </p:blipFill>
          <p:spPr>
            <a:xfrm>
              <a:off x="-2" y="-2"/>
              <a:ext cx="5039917" cy="5039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1" y="0"/>
                  </a:moveTo>
                  <a:cubicBezTo>
                    <a:pt x="4836" y="0"/>
                    <a:pt x="0" y="4836"/>
                    <a:pt x="0" y="10801"/>
                  </a:cubicBezTo>
                  <a:cubicBezTo>
                    <a:pt x="0" y="16766"/>
                    <a:pt x="4836" y="21600"/>
                    <a:pt x="10801" y="21600"/>
                  </a:cubicBezTo>
                  <a:cubicBezTo>
                    <a:pt x="16766" y="21600"/>
                    <a:pt x="21600" y="16766"/>
                    <a:pt x="21600" y="10801"/>
                  </a:cubicBezTo>
                  <a:cubicBezTo>
                    <a:pt x="21600" y="4836"/>
                    <a:pt x="16766" y="0"/>
                    <a:pt x="10801" y="0"/>
                  </a:cubicBezTo>
                  <a:close/>
                </a:path>
              </a:pathLst>
            </a:custGeom>
            <a:ln w="12700" cap="flat">
              <a:noFill/>
              <a:miter lim="400000"/>
            </a:ln>
            <a:effectLst/>
          </p:spPr>
        </p:pic>
      </p:grpSp>
      <p:sp>
        <p:nvSpPr>
          <p:cNvPr id="96" name="Hoofdtekst - niveau één…"/>
          <p:cNvSpPr txBox="1"/>
          <p:nvPr>
            <p:ph type="body" sz="half" idx="1"/>
          </p:nvPr>
        </p:nvSpPr>
        <p:spPr>
          <a:xfrm>
            <a:off x="854429" y="1619998"/>
            <a:ext cx="5027756" cy="4454529"/>
          </a:xfrm>
          <a:prstGeom prst="rect">
            <a:avLst/>
          </a:prstGeom>
        </p:spPr>
        <p:txBody>
          <a:bodyPr/>
          <a:lstStyle>
            <a:lvl1pPr>
              <a:defRPr sz="2000">
                <a:solidFill>
                  <a:srgbClr val="595959"/>
                </a:solidFill>
                <a:latin typeface="Tahoma"/>
                <a:ea typeface="Tahoma"/>
                <a:cs typeface="Tahoma"/>
                <a:sym typeface="Tahoma"/>
              </a:defRPr>
            </a:lvl1pPr>
            <a:lvl2pPr marL="685800" indent="-228600">
              <a:defRPr sz="2000">
                <a:solidFill>
                  <a:srgbClr val="595959"/>
                </a:solidFill>
                <a:latin typeface="Tahoma"/>
                <a:ea typeface="Tahoma"/>
                <a:cs typeface="Tahoma"/>
                <a:sym typeface="Tahoma"/>
              </a:defRPr>
            </a:lvl2pPr>
            <a:lvl3pPr marL="1143000" indent="-228600">
              <a:defRPr sz="2000">
                <a:solidFill>
                  <a:srgbClr val="595959"/>
                </a:solidFill>
                <a:latin typeface="Tahoma"/>
                <a:ea typeface="Tahoma"/>
                <a:cs typeface="Tahoma"/>
                <a:sym typeface="Tahoma"/>
              </a:defRPr>
            </a:lvl3pPr>
            <a:lvl4pPr marL="1600200" indent="-228600">
              <a:defRPr sz="2000">
                <a:solidFill>
                  <a:srgbClr val="595959"/>
                </a:solidFill>
                <a:latin typeface="Tahoma"/>
                <a:ea typeface="Tahoma"/>
                <a:cs typeface="Tahoma"/>
                <a:sym typeface="Tahoma"/>
              </a:defRPr>
            </a:lvl4pPr>
            <a:lvl5pPr marL="2057400" indent="-228600">
              <a:defRPr sz="2000">
                <a:solidFill>
                  <a:srgbClr val="595959"/>
                </a:solidFill>
                <a:latin typeface="Tahoma"/>
                <a:ea typeface="Tahoma"/>
                <a:cs typeface="Tahoma"/>
                <a:sym typeface="Tahoma"/>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97" name="Titeltekst"/>
          <p:cNvSpPr txBox="1"/>
          <p:nvPr>
            <p:ph type="title"/>
          </p:nvPr>
        </p:nvSpPr>
        <p:spPr>
          <a:xfrm>
            <a:off x="850403" y="915120"/>
            <a:ext cx="6256250" cy="550004"/>
          </a:xfrm>
          <a:prstGeom prst="rect">
            <a:avLst/>
          </a:prstGeom>
        </p:spPr>
        <p:txBody>
          <a:bodyPr/>
          <a:lstStyle>
            <a:lvl1pPr>
              <a:lnSpc>
                <a:spcPct val="110000"/>
              </a:lnSpc>
              <a:defRPr sz="2400">
                <a:solidFill>
                  <a:srgbClr val="595959"/>
                </a:solidFill>
              </a:defRPr>
            </a:lvl1pPr>
          </a:lstStyle>
          <a:p>
            <a:pPr/>
            <a:r>
              <a:t>Titeltekst</a:t>
            </a:r>
          </a:p>
        </p:txBody>
      </p:sp>
      <p:sp>
        <p:nvSpPr>
          <p:cNvPr id="98" name="Dianummer"/>
          <p:cNvSpPr txBox="1"/>
          <p:nvPr>
            <p:ph type="sldNum" sz="quarter" idx="2"/>
          </p:nvPr>
        </p:nvSpPr>
        <p:spPr>
          <a:xfrm>
            <a:off x="8478982" y="6232200"/>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p:spTree>
      <p:nvGrpSpPr>
        <p:cNvPr id="1" name=""/>
        <p:cNvGrpSpPr/>
        <p:nvPr/>
      </p:nvGrpSpPr>
      <p:grpSpPr>
        <a:xfrm>
          <a:off x="0" y="0"/>
          <a:ext cx="0" cy="0"/>
          <a:chOff x="0" y="0"/>
          <a:chExt cx="0" cy="0"/>
        </a:xfrm>
      </p:grpSpPr>
      <p:sp>
        <p:nvSpPr>
          <p:cNvPr id="20" name="Titeltekst"/>
          <p:cNvSpPr txBox="1"/>
          <p:nvPr>
            <p:ph type="title"/>
          </p:nvPr>
        </p:nvSpPr>
        <p:spPr>
          <a:prstGeom prst="rect">
            <a:avLst/>
          </a:prstGeom>
        </p:spPr>
        <p:txBody>
          <a:bodyPr/>
          <a:lstStyle/>
          <a:p>
            <a:pPr/>
            <a:r>
              <a:t>Titeltekst</a:t>
            </a:r>
          </a:p>
        </p:txBody>
      </p:sp>
      <p:sp>
        <p:nvSpPr>
          <p:cNvPr id="21" name="Hoofdtekst - niveau één…"/>
          <p:cNvSpPr txBox="1"/>
          <p:nvPr>
            <p:ph type="body" idx="1"/>
          </p:nvPr>
        </p:nvSpPr>
        <p:spPr>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22"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ekop">
    <p:spTree>
      <p:nvGrpSpPr>
        <p:cNvPr id="1" name=""/>
        <p:cNvGrpSpPr/>
        <p:nvPr/>
      </p:nvGrpSpPr>
      <p:grpSpPr>
        <a:xfrm>
          <a:off x="0" y="0"/>
          <a:ext cx="0" cy="0"/>
          <a:chOff x="0" y="0"/>
          <a:chExt cx="0" cy="0"/>
        </a:xfrm>
      </p:grpSpPr>
      <p:sp>
        <p:nvSpPr>
          <p:cNvPr id="29" name="Titeltekst"/>
          <p:cNvSpPr txBox="1"/>
          <p:nvPr>
            <p:ph type="title"/>
          </p:nvPr>
        </p:nvSpPr>
        <p:spPr>
          <a:xfrm>
            <a:off x="831850" y="1709738"/>
            <a:ext cx="10515600" cy="2852737"/>
          </a:xfrm>
          <a:prstGeom prst="rect">
            <a:avLst/>
          </a:prstGeom>
        </p:spPr>
        <p:txBody>
          <a:bodyPr anchor="b"/>
          <a:lstStyle>
            <a:lvl1pPr>
              <a:defRPr sz="6000"/>
            </a:lvl1pPr>
          </a:lstStyle>
          <a:p>
            <a:pPr/>
            <a:r>
              <a:t>Titeltekst</a:t>
            </a:r>
          </a:p>
        </p:txBody>
      </p:sp>
      <p:sp>
        <p:nvSpPr>
          <p:cNvPr id="30" name="Hoofdtekst - niveau één…"/>
          <p:cNvSpPr txBox="1"/>
          <p:nvPr>
            <p:ph type="body" sz="quarter" idx="1"/>
          </p:nvPr>
        </p:nvSpPr>
        <p:spPr>
          <a:xfrm>
            <a:off x="831850" y="4589462"/>
            <a:ext cx="10515600" cy="1500193"/>
          </a:xfrm>
          <a:prstGeom prst="rect">
            <a:avLst/>
          </a:prstGeom>
        </p:spPr>
        <p:txBody>
          <a:bodyPr/>
          <a:lstStyle>
            <a:lvl1pPr marL="0" indent="0">
              <a:buSzTx/>
              <a:buFontTx/>
              <a:buNone/>
              <a:defRPr sz="2400">
                <a:solidFill>
                  <a:srgbClr val="888888"/>
                </a:solidFill>
              </a:defRPr>
            </a:lvl1pPr>
            <a:lvl2pPr marL="0" indent="0">
              <a:buSzTx/>
              <a:buFontTx/>
              <a:buNone/>
              <a:defRPr sz="2400">
                <a:solidFill>
                  <a:srgbClr val="888888"/>
                </a:solidFill>
              </a:defRPr>
            </a:lvl2pPr>
            <a:lvl3pPr marL="0" indent="0">
              <a:buSzTx/>
              <a:buFontTx/>
              <a:buNone/>
              <a:defRPr sz="2400">
                <a:solidFill>
                  <a:srgbClr val="888888"/>
                </a:solidFill>
              </a:defRPr>
            </a:lvl3pPr>
            <a:lvl4pPr marL="0" indent="0">
              <a:buSzTx/>
              <a:buFontTx/>
              <a:buNone/>
              <a:defRPr sz="2400">
                <a:solidFill>
                  <a:srgbClr val="888888"/>
                </a:solidFill>
              </a:defRPr>
            </a:lvl4pPr>
            <a:lvl5pPr marL="0" indent="0">
              <a:buSzTx/>
              <a:buFontTx/>
              <a:buNone/>
              <a:defRPr sz="2400">
                <a:solidFill>
                  <a:srgbClr val="888888"/>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31"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van twee">
    <p:spTree>
      <p:nvGrpSpPr>
        <p:cNvPr id="1" name=""/>
        <p:cNvGrpSpPr/>
        <p:nvPr/>
      </p:nvGrpSpPr>
      <p:grpSpPr>
        <a:xfrm>
          <a:off x="0" y="0"/>
          <a:ext cx="0" cy="0"/>
          <a:chOff x="0" y="0"/>
          <a:chExt cx="0" cy="0"/>
        </a:xfrm>
      </p:grpSpPr>
      <p:sp>
        <p:nvSpPr>
          <p:cNvPr id="38" name="Titeltekst"/>
          <p:cNvSpPr txBox="1"/>
          <p:nvPr>
            <p:ph type="title"/>
          </p:nvPr>
        </p:nvSpPr>
        <p:spPr>
          <a:prstGeom prst="rect">
            <a:avLst/>
          </a:prstGeom>
        </p:spPr>
        <p:txBody>
          <a:bodyPr/>
          <a:lstStyle/>
          <a:p>
            <a:pPr/>
            <a:r>
              <a:t>Titeltekst</a:t>
            </a:r>
          </a:p>
        </p:txBody>
      </p:sp>
      <p:sp>
        <p:nvSpPr>
          <p:cNvPr id="39" name="Hoofdtekst - niveau één…"/>
          <p:cNvSpPr txBox="1"/>
          <p:nvPr>
            <p:ph type="body" sz="half" idx="1"/>
          </p:nvPr>
        </p:nvSpPr>
        <p:spPr>
          <a:xfrm>
            <a:off x="838200" y="1825625"/>
            <a:ext cx="5181600" cy="4351338"/>
          </a:xfrm>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Vergelijking">
    <p:spTree>
      <p:nvGrpSpPr>
        <p:cNvPr id="1" name=""/>
        <p:cNvGrpSpPr/>
        <p:nvPr/>
      </p:nvGrpSpPr>
      <p:grpSpPr>
        <a:xfrm>
          <a:off x="0" y="0"/>
          <a:ext cx="0" cy="0"/>
          <a:chOff x="0" y="0"/>
          <a:chExt cx="0" cy="0"/>
        </a:xfrm>
      </p:grpSpPr>
      <p:sp>
        <p:nvSpPr>
          <p:cNvPr id="47" name="Titeltekst"/>
          <p:cNvSpPr txBox="1"/>
          <p:nvPr>
            <p:ph type="title"/>
          </p:nvPr>
        </p:nvSpPr>
        <p:spPr>
          <a:xfrm>
            <a:off x="839787" y="365125"/>
            <a:ext cx="10515601" cy="1325563"/>
          </a:xfrm>
          <a:prstGeom prst="rect">
            <a:avLst/>
          </a:prstGeom>
        </p:spPr>
        <p:txBody>
          <a:bodyPr/>
          <a:lstStyle/>
          <a:p>
            <a:pPr/>
            <a:r>
              <a:t>Titeltekst</a:t>
            </a:r>
          </a:p>
        </p:txBody>
      </p:sp>
      <p:sp>
        <p:nvSpPr>
          <p:cNvPr id="48" name="Hoofdtekst - niveau één…"/>
          <p:cNvSpPr txBox="1"/>
          <p:nvPr>
            <p:ph type="body" sz="quarter" idx="1"/>
          </p:nvPr>
        </p:nvSpPr>
        <p:spPr>
          <a:xfrm>
            <a:off x="839787" y="1681163"/>
            <a:ext cx="5157790" cy="823918"/>
          </a:xfrm>
          <a:prstGeom prst="rect">
            <a:avLst/>
          </a:prstGeom>
        </p:spPr>
        <p:txBody>
          <a:bodyPr anchor="b"/>
          <a:lstStyle>
            <a:lvl1pPr marL="0" indent="0">
              <a:buSzTx/>
              <a:buFontTx/>
              <a:buNone/>
              <a:defRPr b="1" sz="2400"/>
            </a:lvl1pPr>
            <a:lvl2pPr marL="0" indent="0">
              <a:buSzTx/>
              <a:buFontTx/>
              <a:buNone/>
              <a:defRPr b="1" sz="2400"/>
            </a:lvl2pPr>
            <a:lvl3pPr marL="0" indent="0">
              <a:buSzTx/>
              <a:buFontTx/>
              <a:buNone/>
              <a:defRPr b="1" sz="2400"/>
            </a:lvl3pPr>
            <a:lvl4pPr marL="0" indent="0">
              <a:buSzTx/>
              <a:buFontTx/>
              <a:buNone/>
              <a:defRPr b="1" sz="2400"/>
            </a:lvl4pPr>
            <a:lvl5pPr marL="0" indent="0">
              <a:buSzTx/>
              <a:buFontTx/>
              <a:buNone/>
              <a:defRPr b="1"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9" name="Tijdelijke aanduiding voor tekst 4"/>
          <p:cNvSpPr/>
          <p:nvPr>
            <p:ph type="body" sz="quarter" idx="21"/>
          </p:nvPr>
        </p:nvSpPr>
        <p:spPr>
          <a:xfrm>
            <a:off x="6172200" y="1681163"/>
            <a:ext cx="5183188" cy="823914"/>
          </a:xfrm>
          <a:prstGeom prst="rect">
            <a:avLst/>
          </a:prstGeom>
        </p:spPr>
        <p:txBody>
          <a:bodyPr anchor="b"/>
          <a:lstStyle/>
          <a:p>
            <a:pPr/>
          </a:p>
        </p:txBody>
      </p:sp>
      <p:sp>
        <p:nvSpPr>
          <p:cNvPr id="5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lleen titel">
    <p:spTree>
      <p:nvGrpSpPr>
        <p:cNvPr id="1" name=""/>
        <p:cNvGrpSpPr/>
        <p:nvPr/>
      </p:nvGrpSpPr>
      <p:grpSpPr>
        <a:xfrm>
          <a:off x="0" y="0"/>
          <a:ext cx="0" cy="0"/>
          <a:chOff x="0" y="0"/>
          <a:chExt cx="0" cy="0"/>
        </a:xfrm>
      </p:grpSpPr>
      <p:sp>
        <p:nvSpPr>
          <p:cNvPr id="57" name="Titeltekst"/>
          <p:cNvSpPr txBox="1"/>
          <p:nvPr>
            <p:ph type="title"/>
          </p:nvPr>
        </p:nvSpPr>
        <p:spPr>
          <a:prstGeom prst="rect">
            <a:avLst/>
          </a:prstGeom>
        </p:spPr>
        <p:txBody>
          <a:bodyPr/>
          <a:lstStyle/>
          <a:p>
            <a:pPr/>
            <a:r>
              <a:t>Titeltekst</a:t>
            </a:r>
          </a:p>
        </p:txBody>
      </p:sp>
      <p:sp>
        <p:nvSpPr>
          <p:cNvPr id="58"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Leeg">
    <p:spTree>
      <p:nvGrpSpPr>
        <p:cNvPr id="1" name=""/>
        <p:cNvGrpSpPr/>
        <p:nvPr/>
      </p:nvGrpSpPr>
      <p:grpSpPr>
        <a:xfrm>
          <a:off x="0" y="0"/>
          <a:ext cx="0" cy="0"/>
          <a:chOff x="0" y="0"/>
          <a:chExt cx="0" cy="0"/>
        </a:xfrm>
      </p:grpSpPr>
      <p:sp>
        <p:nvSpPr>
          <p:cNvPr id="6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met bijschrift">
    <p:spTree>
      <p:nvGrpSpPr>
        <p:cNvPr id="1" name=""/>
        <p:cNvGrpSpPr/>
        <p:nvPr/>
      </p:nvGrpSpPr>
      <p:grpSpPr>
        <a:xfrm>
          <a:off x="0" y="0"/>
          <a:ext cx="0" cy="0"/>
          <a:chOff x="0" y="0"/>
          <a:chExt cx="0" cy="0"/>
        </a:xfrm>
      </p:grpSpPr>
      <p:sp>
        <p:nvSpPr>
          <p:cNvPr id="7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73" name="Hoofdtekst - niveau één…"/>
          <p:cNvSpPr txBox="1"/>
          <p:nvPr>
            <p:ph type="body" sz="half" idx="1"/>
          </p:nvPr>
        </p:nvSpPr>
        <p:spPr>
          <a:xfrm>
            <a:off x="5183187" y="987425"/>
            <a:ext cx="6172204"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74" name="Tijdelijke aanduiding voor tekst 3"/>
          <p:cNvSpPr/>
          <p:nvPr>
            <p:ph type="body" sz="quarter" idx="21"/>
          </p:nvPr>
        </p:nvSpPr>
        <p:spPr>
          <a:xfrm>
            <a:off x="839783" y="2057400"/>
            <a:ext cx="3932248" cy="3811588"/>
          </a:xfrm>
          <a:prstGeom prst="rect">
            <a:avLst/>
          </a:prstGeom>
        </p:spPr>
        <p:txBody>
          <a:bodyPr/>
          <a:lstStyle/>
          <a:p>
            <a:pPr/>
          </a:p>
        </p:txBody>
      </p:sp>
      <p:sp>
        <p:nvSpPr>
          <p:cNvPr id="7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fbeelding met bijschrift">
    <p:spTree>
      <p:nvGrpSpPr>
        <p:cNvPr id="1" name=""/>
        <p:cNvGrpSpPr/>
        <p:nvPr/>
      </p:nvGrpSpPr>
      <p:grpSpPr>
        <a:xfrm>
          <a:off x="0" y="0"/>
          <a:ext cx="0" cy="0"/>
          <a:chOff x="0" y="0"/>
          <a:chExt cx="0" cy="0"/>
        </a:xfrm>
      </p:grpSpPr>
      <p:sp>
        <p:nvSpPr>
          <p:cNvPr id="8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83" name="Tijdelijke aanduiding voor afbeelding 2"/>
          <p:cNvSpPr/>
          <p:nvPr>
            <p:ph type="pic" sz="half" idx="21"/>
          </p:nvPr>
        </p:nvSpPr>
        <p:spPr>
          <a:xfrm>
            <a:off x="5183187" y="987425"/>
            <a:ext cx="6172204" cy="4873625"/>
          </a:xfrm>
          <a:prstGeom prst="rect">
            <a:avLst/>
          </a:prstGeom>
        </p:spPr>
        <p:txBody>
          <a:bodyPr lIns="91439" tIns="45719" rIns="91439" bIns="45719">
            <a:noAutofit/>
          </a:bodyPr>
          <a:lstStyle/>
          <a:p>
            <a:pPr/>
          </a:p>
        </p:txBody>
      </p:sp>
      <p:sp>
        <p:nvSpPr>
          <p:cNvPr id="84" name="Hoofdtekst - niveau één…"/>
          <p:cNvSpPr txBox="1"/>
          <p:nvPr>
            <p:ph type="body" sz="quarter" idx="1"/>
          </p:nvPr>
        </p:nvSpPr>
        <p:spPr>
          <a:xfrm>
            <a:off x="839787" y="2057400"/>
            <a:ext cx="3932240" cy="3811588"/>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8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eltekst"/>
          <p:cNvSpPr txBox="1"/>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Titeltekst</a:t>
            </a:r>
          </a:p>
        </p:txBody>
      </p:sp>
      <p:sp>
        <p:nvSpPr>
          <p:cNvPr id="3" name="Hoofdtekst - niveau één…"/>
          <p:cNvSpPr txBox="1"/>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 name="Dianummer"/>
          <p:cNvSpPr txBox="1"/>
          <p:nvPr>
            <p:ph type="sldNum" sz="quarter" idx="2"/>
          </p:nvPr>
        </p:nvSpPr>
        <p:spPr>
          <a:xfrm>
            <a:off x="11095181" y="6414761"/>
            <a:ext cx="258620" cy="248302"/>
          </a:xfrm>
          <a:prstGeom prst="rect">
            <a:avLst/>
          </a:prstGeom>
          <a:ln w="12700">
            <a:miter lim="400000"/>
          </a:ln>
        </p:spPr>
        <p:txBody>
          <a:bodyPr wrap="none" lIns="45718" tIns="45718" rIns="45718" bIns="45718" anchor="ctr">
            <a:spAutoFit/>
          </a:bodyPr>
          <a:lstStyle>
            <a:lvl1pPr algn="r">
              <a:defRPr sz="1200">
                <a:solidFill>
                  <a:srgbClr val="888888"/>
                </a:solidFill>
                <a:latin typeface="+mn-lt"/>
                <a:ea typeface="+mn-ea"/>
                <a:cs typeface="+mn-cs"/>
                <a:sym typeface="Calibri"/>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 Id="rId3" Type="http://schemas.openxmlformats.org/officeDocument/2006/relationships/image" Target="../media/image2.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jpeg"/><Relationship Id="rId3" Type="http://schemas.openxmlformats.org/officeDocument/2006/relationships/image" Target="../media/image14.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jpeg"/><Relationship Id="rId3" Type="http://schemas.openxmlformats.org/officeDocument/2006/relationships/image" Target="../media/image6.jpeg"/><Relationship Id="rId4" Type="http://schemas.openxmlformats.org/officeDocument/2006/relationships/image" Target="../media/image16.jpeg"/><Relationship Id="rId5" Type="http://schemas.openxmlformats.org/officeDocument/2006/relationships/image" Target="../media/image17.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jpeg"/><Relationship Id="rId3" Type="http://schemas.openxmlformats.org/officeDocument/2006/relationships/image" Target="../media/image10.jpeg"/><Relationship Id="rId4" Type="http://schemas.openxmlformats.org/officeDocument/2006/relationships/image" Target="../media/image13.jpeg"/><Relationship Id="rId5" Type="http://schemas.openxmlformats.org/officeDocument/2006/relationships/image" Target="../media/image14.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jpeg"/><Relationship Id="rId3" Type="http://schemas.openxmlformats.org/officeDocument/2006/relationships/image" Target="../media/image5.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8.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jpeg"/><Relationship Id="rId3" Type="http://schemas.openxmlformats.org/officeDocument/2006/relationships/image" Target="../media/image10.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video" Target="../media/media1.mp4"/><Relationship Id="rId3" Type="http://schemas.microsoft.com/office/2007/relationships/media" Target="../media/media1.mp4"/><Relationship Id="rId4" Type="http://schemas.openxmlformats.org/officeDocument/2006/relationships/image" Target="../media/image3.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jpeg"/><Relationship Id="rId3" Type="http://schemas.openxmlformats.org/officeDocument/2006/relationships/image" Target="../media/image12.jpe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07" name="Graphic 1" descr="Graphic 1"/>
          <p:cNvPicPr>
            <a:picLocks noChangeAspect="1"/>
          </p:cNvPicPr>
          <p:nvPr/>
        </p:nvPicPr>
        <p:blipFill>
          <a:blip r:embed="rId2">
            <a:extLst/>
          </a:blip>
          <a:stretch>
            <a:fillRect/>
          </a:stretch>
        </p:blipFill>
        <p:spPr>
          <a:xfrm>
            <a:off x="643467" y="2370665"/>
            <a:ext cx="5291667" cy="2116668"/>
          </a:xfrm>
          <a:prstGeom prst="rect">
            <a:avLst/>
          </a:prstGeom>
          <a:ln w="12700">
            <a:miter lim="400000"/>
          </a:ln>
        </p:spPr>
      </p:pic>
      <p:pic>
        <p:nvPicPr>
          <p:cNvPr id="108" name="Afbeelding 2" descr="Afbeelding 2"/>
          <p:cNvPicPr>
            <a:picLocks noChangeAspect="1"/>
          </p:cNvPicPr>
          <p:nvPr/>
        </p:nvPicPr>
        <p:blipFill>
          <a:blip r:embed="rId3">
            <a:extLst/>
          </a:blip>
          <a:stretch>
            <a:fillRect/>
          </a:stretch>
        </p:blipFill>
        <p:spPr>
          <a:xfrm>
            <a:off x="6256863" y="2641863"/>
            <a:ext cx="5291669" cy="1574272"/>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6" name="paro_knuffelrobot-web.jpg" descr="paro_knuffelrobot-web.jpg"/>
          <p:cNvPicPr>
            <a:picLocks noChangeAspect="1"/>
          </p:cNvPicPr>
          <p:nvPr/>
        </p:nvPicPr>
        <p:blipFill>
          <a:blip r:embed="rId2">
            <a:extLst/>
          </a:blip>
          <a:stretch>
            <a:fillRect/>
          </a:stretch>
        </p:blipFill>
        <p:spPr>
          <a:xfrm>
            <a:off x="-686811" y="1364126"/>
            <a:ext cx="6686719" cy="4129748"/>
          </a:xfrm>
          <a:prstGeom prst="rect">
            <a:avLst/>
          </a:prstGeom>
          <a:ln w="12700">
            <a:miter lim="400000"/>
          </a:ln>
        </p:spPr>
      </p:pic>
      <p:pic>
        <p:nvPicPr>
          <p:cNvPr id="137" name="paro_zorgzeehond.jpg" descr="paro_zorgzeehond.jpg"/>
          <p:cNvPicPr>
            <a:picLocks noChangeAspect="1"/>
          </p:cNvPicPr>
          <p:nvPr/>
        </p:nvPicPr>
        <p:blipFill>
          <a:blip r:embed="rId3">
            <a:extLst/>
          </a:blip>
          <a:stretch>
            <a:fillRect/>
          </a:stretch>
        </p:blipFill>
        <p:spPr>
          <a:xfrm>
            <a:off x="5992505" y="1363107"/>
            <a:ext cx="6886307" cy="4131787"/>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9" name="Best-3D-Pens-1024x683.jpg" descr="Best-3D-Pens-1024x683.jpg"/>
          <p:cNvPicPr>
            <a:picLocks noChangeAspect="1"/>
          </p:cNvPicPr>
          <p:nvPr/>
        </p:nvPicPr>
        <p:blipFill>
          <a:blip r:embed="rId2">
            <a:extLst/>
          </a:blip>
          <a:srcRect l="16749" t="0" r="0" b="0"/>
          <a:stretch>
            <a:fillRect/>
          </a:stretch>
        </p:blipFill>
        <p:spPr>
          <a:xfrm>
            <a:off x="-1749" y="-661525"/>
            <a:ext cx="5090700" cy="4078610"/>
          </a:xfrm>
          <a:prstGeom prst="rect">
            <a:avLst/>
          </a:prstGeom>
          <a:ln w="12700">
            <a:miter lim="400000"/>
          </a:ln>
        </p:spPr>
      </p:pic>
      <p:pic>
        <p:nvPicPr>
          <p:cNvPr id="140" name="vr bril.jpg" descr="vr bril.jpg"/>
          <p:cNvPicPr>
            <a:picLocks noChangeAspect="1"/>
          </p:cNvPicPr>
          <p:nvPr/>
        </p:nvPicPr>
        <p:blipFill>
          <a:blip r:embed="rId3">
            <a:extLst/>
          </a:blip>
          <a:srcRect l="1002" t="16085" r="1002" b="2581"/>
          <a:stretch>
            <a:fillRect/>
          </a:stretch>
        </p:blipFill>
        <p:spPr>
          <a:xfrm>
            <a:off x="5070978" y="-5472"/>
            <a:ext cx="7105527" cy="3317281"/>
          </a:xfrm>
          <a:prstGeom prst="rect">
            <a:avLst/>
          </a:prstGeom>
          <a:ln w="12700">
            <a:miter lim="400000"/>
          </a:ln>
        </p:spPr>
      </p:pic>
      <p:pic>
        <p:nvPicPr>
          <p:cNvPr id="141" name="Ozobot 4.jpg" descr="Ozobot 4.jpg"/>
          <p:cNvPicPr>
            <a:picLocks noChangeAspect="1"/>
          </p:cNvPicPr>
          <p:nvPr/>
        </p:nvPicPr>
        <p:blipFill>
          <a:blip r:embed="rId4">
            <a:extLst/>
          </a:blip>
          <a:srcRect l="0" t="5819" r="0" b="12519"/>
          <a:stretch>
            <a:fillRect/>
          </a:stretch>
        </p:blipFill>
        <p:spPr>
          <a:xfrm>
            <a:off x="-111683" y="3309565"/>
            <a:ext cx="4290458" cy="3503596"/>
          </a:xfrm>
          <a:prstGeom prst="rect">
            <a:avLst/>
          </a:prstGeom>
          <a:ln w="12700">
            <a:miter lim="400000"/>
          </a:ln>
        </p:spPr>
      </p:pic>
      <p:pic>
        <p:nvPicPr>
          <p:cNvPr id="142" name="top8-463x320.jpg" descr="top8-463x320.jpg"/>
          <p:cNvPicPr>
            <a:picLocks noChangeAspect="1"/>
          </p:cNvPicPr>
          <p:nvPr/>
        </p:nvPicPr>
        <p:blipFill>
          <a:blip r:embed="rId5">
            <a:extLst/>
          </a:blip>
          <a:srcRect l="12951" t="0" r="462" b="0"/>
          <a:stretch>
            <a:fillRect/>
          </a:stretch>
        </p:blipFill>
        <p:spPr>
          <a:xfrm>
            <a:off x="4183869" y="3311740"/>
            <a:ext cx="4530307" cy="3616179"/>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4" name="jaco-overzicht-2-large.jpg" descr="jaco-overzicht-2-large.jpg"/>
          <p:cNvPicPr>
            <a:picLocks noChangeAspect="1"/>
          </p:cNvPicPr>
          <p:nvPr/>
        </p:nvPicPr>
        <p:blipFill>
          <a:blip r:embed="rId2">
            <a:extLst/>
          </a:blip>
          <a:srcRect l="0" t="11129" r="0" b="0"/>
          <a:stretch>
            <a:fillRect/>
          </a:stretch>
        </p:blipFill>
        <p:spPr>
          <a:xfrm>
            <a:off x="-48467" y="-36946"/>
            <a:ext cx="6087103" cy="3609255"/>
          </a:xfrm>
          <a:prstGeom prst="rect">
            <a:avLst/>
          </a:prstGeom>
          <a:ln w="12700">
            <a:miter lim="400000"/>
          </a:ln>
        </p:spPr>
      </p:pic>
      <p:pic>
        <p:nvPicPr>
          <p:cNvPr id="145" name="jaco-overzicht-6-large.jpg" descr="jaco-overzicht-6-large.jpg"/>
          <p:cNvPicPr>
            <a:picLocks noChangeAspect="1"/>
          </p:cNvPicPr>
          <p:nvPr/>
        </p:nvPicPr>
        <p:blipFill>
          <a:blip r:embed="rId3">
            <a:extLst/>
          </a:blip>
          <a:srcRect l="0" t="6318" r="0" b="0"/>
          <a:stretch>
            <a:fillRect/>
          </a:stretch>
        </p:blipFill>
        <p:spPr>
          <a:xfrm>
            <a:off x="5969863" y="-14598"/>
            <a:ext cx="6296379" cy="3935425"/>
          </a:xfrm>
          <a:prstGeom prst="rect">
            <a:avLst/>
          </a:prstGeom>
          <a:ln w="12700">
            <a:miter lim="400000"/>
          </a:ln>
        </p:spPr>
      </p:pic>
      <p:pic>
        <p:nvPicPr>
          <p:cNvPr id="146" name="paro_knuffelrobot-web.jpg" descr="paro_knuffelrobot-web.jpg"/>
          <p:cNvPicPr>
            <a:picLocks noChangeAspect="1"/>
          </p:cNvPicPr>
          <p:nvPr/>
        </p:nvPicPr>
        <p:blipFill>
          <a:blip r:embed="rId4">
            <a:extLst/>
          </a:blip>
          <a:srcRect l="0" t="6059" r="0" b="0"/>
          <a:stretch>
            <a:fillRect/>
          </a:stretch>
        </p:blipFill>
        <p:spPr>
          <a:xfrm>
            <a:off x="-48552" y="3370815"/>
            <a:ext cx="6087105" cy="3531639"/>
          </a:xfrm>
          <a:prstGeom prst="rect">
            <a:avLst/>
          </a:prstGeom>
          <a:ln w="12700">
            <a:miter lim="400000"/>
          </a:ln>
        </p:spPr>
      </p:pic>
      <p:pic>
        <p:nvPicPr>
          <p:cNvPr id="147" name="paro_zorgzeehond.jpg" descr="paro_zorgzeehond.jpg"/>
          <p:cNvPicPr>
            <a:picLocks noChangeAspect="1"/>
          </p:cNvPicPr>
          <p:nvPr/>
        </p:nvPicPr>
        <p:blipFill>
          <a:blip r:embed="rId5">
            <a:extLst/>
          </a:blip>
          <a:srcRect l="0" t="3124" r="0" b="0"/>
          <a:stretch>
            <a:fillRect/>
          </a:stretch>
        </p:blipFill>
        <p:spPr>
          <a:xfrm>
            <a:off x="6021354" y="3382424"/>
            <a:ext cx="6193443" cy="3599951"/>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9" name="Opdracht:…"/>
          <p:cNvSpPr txBox="1"/>
          <p:nvPr/>
        </p:nvSpPr>
        <p:spPr>
          <a:xfrm>
            <a:off x="838199" y="633974"/>
            <a:ext cx="10515601" cy="568718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defTabSz="366216">
              <a:defRPr b="1" sz="2225">
                <a:latin typeface="Arial"/>
                <a:ea typeface="Arial"/>
                <a:cs typeface="Arial"/>
                <a:sym typeface="Arial"/>
              </a:defRPr>
            </a:pPr>
            <a:r>
              <a:t>Opdracht:</a:t>
            </a:r>
            <a:r>
              <a:rPr b="0"/>
              <a:t> Lees de opdracht en de ontwerpeisen bij het onderwerp.</a:t>
            </a:r>
          </a:p>
          <a:p>
            <a:pPr defTabSz="366216">
              <a:defRPr sz="2225">
                <a:latin typeface="Arial"/>
                <a:ea typeface="Arial"/>
                <a:cs typeface="Arial"/>
                <a:sym typeface="Arial"/>
              </a:defRPr>
            </a:pPr>
            <a:r>
              <a:t> </a:t>
            </a:r>
          </a:p>
          <a:p>
            <a:pPr defTabSz="366216">
              <a:defRPr b="1" sz="2225">
                <a:latin typeface="Arial"/>
                <a:ea typeface="Arial"/>
                <a:cs typeface="Arial"/>
                <a:sym typeface="Arial"/>
              </a:defRPr>
            </a:pPr>
            <a:r>
              <a:t>1. Ontwerpschets:</a:t>
            </a:r>
          </a:p>
          <a:p>
            <a:pPr defTabSz="366216">
              <a:defRPr sz="2225">
                <a:latin typeface="Arial"/>
                <a:ea typeface="Arial"/>
                <a:cs typeface="Arial"/>
                <a:sym typeface="Arial"/>
              </a:defRPr>
            </a:pPr>
            <a:r>
              <a:t>Bedenk en bespreek oplossingen met elkaar. Schrijf en schets ideeën op papier!</a:t>
            </a:r>
          </a:p>
          <a:p>
            <a:pPr marL="223085" indent="-223085" defTabSz="366216">
              <a:buSzPct val="100000"/>
              <a:buChar char="•"/>
              <a:defRPr sz="2225">
                <a:latin typeface="Arial"/>
                <a:ea typeface="Arial"/>
                <a:cs typeface="Arial"/>
                <a:sym typeface="Arial"/>
              </a:defRPr>
            </a:pPr>
            <a:r>
              <a:t>Wat moet deze robot kunnen?</a:t>
            </a:r>
          </a:p>
          <a:p>
            <a:pPr marL="223085" indent="-223085" defTabSz="366216">
              <a:buSzPct val="100000"/>
              <a:buChar char="•"/>
              <a:defRPr sz="2225">
                <a:latin typeface="Arial"/>
                <a:ea typeface="Arial"/>
                <a:cs typeface="Arial"/>
                <a:sym typeface="Arial"/>
              </a:defRPr>
            </a:pPr>
            <a:r>
              <a:t>Hoe moet deze robot er dan uit zien?</a:t>
            </a:r>
          </a:p>
          <a:p>
            <a:pPr defTabSz="366216">
              <a:defRPr sz="2225">
                <a:latin typeface="Arial"/>
                <a:ea typeface="Arial"/>
                <a:cs typeface="Arial"/>
                <a:sym typeface="Arial"/>
              </a:defRPr>
            </a:pPr>
            <a:r>
              <a:t> </a:t>
            </a:r>
          </a:p>
          <a:p>
            <a:pPr defTabSz="366216">
              <a:defRPr b="1" sz="2225">
                <a:latin typeface="Arial"/>
                <a:ea typeface="Arial"/>
                <a:cs typeface="Arial"/>
                <a:sym typeface="Arial"/>
              </a:defRPr>
            </a:pPr>
            <a:r>
              <a:t>2. Ontwerp uitvoeren:</a:t>
            </a:r>
            <a:r>
              <a:rPr b="0"/>
              <a:t> </a:t>
            </a:r>
          </a:p>
          <a:p>
            <a:pPr defTabSz="366216">
              <a:defRPr sz="2225">
                <a:latin typeface="Arial"/>
                <a:ea typeface="Arial"/>
                <a:cs typeface="Arial"/>
                <a:sym typeface="Arial"/>
              </a:defRPr>
            </a:pPr>
            <a:r>
              <a:t>Werk je ontwerp verder uit in een tekening van de robot</a:t>
            </a:r>
          </a:p>
          <a:p>
            <a:pPr defTabSz="366216">
              <a:defRPr sz="2225">
                <a:latin typeface="Arial"/>
                <a:ea typeface="Arial"/>
                <a:cs typeface="Arial"/>
                <a:sym typeface="Arial"/>
              </a:defRPr>
            </a:pPr>
          </a:p>
          <a:p>
            <a:pPr defTabSz="366216">
              <a:defRPr b="1" sz="2225">
                <a:latin typeface="Arial"/>
                <a:ea typeface="Arial"/>
                <a:cs typeface="Arial"/>
                <a:sym typeface="Arial"/>
              </a:defRPr>
            </a:pPr>
            <a:r>
              <a:t>3. Testen en bijstellen:</a:t>
            </a:r>
          </a:p>
          <a:p>
            <a:pPr defTabSz="366216">
              <a:defRPr sz="2225">
                <a:latin typeface="Arial"/>
                <a:ea typeface="Arial"/>
                <a:cs typeface="Arial"/>
                <a:sym typeface="Arial"/>
              </a:defRPr>
            </a:pPr>
            <a:r>
              <a:t>Deel je ontwerp met een ander groepje. Check de ontwerpeisen. Zit alles erin en moet je nog iets aanpassen?</a:t>
            </a:r>
          </a:p>
          <a:p>
            <a:pPr marL="542544" indent="-271272" defTabSz="406908">
              <a:defRPr sz="2225">
                <a:latin typeface="Arial"/>
                <a:ea typeface="Arial"/>
                <a:cs typeface="Arial"/>
                <a:sym typeface="Arial"/>
              </a:defRPr>
            </a:pPr>
          </a:p>
          <a:p>
            <a:pPr defTabSz="366216">
              <a:defRPr b="1" sz="2225">
                <a:latin typeface="Arial"/>
                <a:ea typeface="Arial"/>
                <a:cs typeface="Arial"/>
                <a:sym typeface="Arial"/>
              </a:defRPr>
            </a:pPr>
            <a:r>
              <a:t>4. Presentatie:</a:t>
            </a:r>
            <a:r>
              <a:rPr b="0"/>
              <a:t> </a:t>
            </a:r>
          </a:p>
          <a:p>
            <a:pPr defTabSz="366216">
              <a:defRPr sz="2225">
                <a:latin typeface="Arial"/>
                <a:ea typeface="Arial"/>
                <a:cs typeface="Arial"/>
                <a:sym typeface="Arial"/>
              </a:defRPr>
            </a:pPr>
            <a:r>
              <a:t>Bereid een korte presentatie voor om met de klas het onderwerp en jullie idee voor de robot te delen.  Wie gaat wat vertellen? En hoe gebruik je je tekening hiervoor?</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0" name="Zeven werelden van techniek"/>
          <p:cNvSpPr txBox="1"/>
          <p:nvPr/>
        </p:nvSpPr>
        <p:spPr>
          <a:xfrm>
            <a:off x="3400742" y="6134603"/>
            <a:ext cx="5390512" cy="548041"/>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3200">
                <a:solidFill>
                  <a:srgbClr val="49539F"/>
                </a:solidFill>
                <a:latin typeface="Arial"/>
                <a:ea typeface="Arial"/>
                <a:cs typeface="Arial"/>
                <a:sym typeface="Arial"/>
              </a:defRPr>
            </a:lvl1pPr>
          </a:lstStyle>
          <a:p>
            <a:pPr/>
            <a:r>
              <a:t>Zeven werelden van techniek</a:t>
            </a:r>
          </a:p>
        </p:txBody>
      </p:sp>
      <p:pic>
        <p:nvPicPr>
          <p:cNvPr id="111" name="Mens en gezondheid icoon.pdf" descr="Mens en gezondheid icoon.pdf"/>
          <p:cNvPicPr>
            <a:picLocks noChangeAspect="1"/>
          </p:cNvPicPr>
          <p:nvPr/>
        </p:nvPicPr>
        <p:blipFill>
          <a:blip r:embed="rId3">
            <a:extLst/>
          </a:blip>
          <a:stretch>
            <a:fillRect/>
          </a:stretch>
        </p:blipFill>
        <p:spPr>
          <a:xfrm>
            <a:off x="2216617" y="148895"/>
            <a:ext cx="7758764" cy="5854918"/>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5" name="Wijzig tekst: klik 2x"/>
          <p:cNvSpPr txBox="1"/>
          <p:nvPr>
            <p:ph type="ctrTitle"/>
          </p:nvPr>
        </p:nvSpPr>
        <p:spPr>
          <a:xfrm>
            <a:off x="1524000" y="1122362"/>
            <a:ext cx="9144000" cy="2387601"/>
          </a:xfrm>
          <a:prstGeom prst="rect">
            <a:avLst/>
          </a:prstGeom>
        </p:spPr>
        <p:txBody>
          <a:bodyPr/>
          <a:lstStyle/>
          <a:p>
            <a:pPr/>
          </a:p>
        </p:txBody>
      </p:sp>
      <p:sp>
        <p:nvSpPr>
          <p:cNvPr id="116" name="Wijzig tekst: klik 2x"/>
          <p:cNvSpPr txBox="1"/>
          <p:nvPr>
            <p:ph type="subTitle" sz="quarter" idx="1"/>
          </p:nvPr>
        </p:nvSpPr>
        <p:spPr>
          <a:xfrm>
            <a:off x="1524000" y="3602037"/>
            <a:ext cx="9144000" cy="1655768"/>
          </a:xfrm>
          <a:prstGeom prst="rect">
            <a:avLst/>
          </a:prstGeom>
        </p:spPr>
        <p:txBody>
          <a:bodyPr/>
          <a:lstStyle/>
          <a:p>
            <a:pPr/>
          </a:p>
        </p:txBody>
      </p:sp>
      <p:pic>
        <p:nvPicPr>
          <p:cNvPr id="117" name="anwb-w760.jpeg" descr="anwb-w760.jpeg"/>
          <p:cNvPicPr>
            <a:picLocks noChangeAspect="1"/>
          </p:cNvPicPr>
          <p:nvPr/>
        </p:nvPicPr>
        <p:blipFill>
          <a:blip r:embed="rId2">
            <a:extLst/>
          </a:blip>
          <a:stretch>
            <a:fillRect/>
          </a:stretch>
        </p:blipFill>
        <p:spPr>
          <a:xfrm>
            <a:off x="1270000" y="717550"/>
            <a:ext cx="9652000" cy="54229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19" name="gips-3d-printer.jpg" descr="gips-3d-printer.jpg"/>
          <p:cNvPicPr>
            <a:picLocks noChangeAspect="1"/>
          </p:cNvPicPr>
          <p:nvPr/>
        </p:nvPicPr>
        <p:blipFill>
          <a:blip r:embed="rId2">
            <a:extLst/>
          </a:blip>
          <a:stretch>
            <a:fillRect/>
          </a:stretch>
        </p:blipFill>
        <p:spPr>
          <a:xfrm>
            <a:off x="-2833" y="1015217"/>
            <a:ext cx="7017419" cy="5005762"/>
          </a:xfrm>
          <a:prstGeom prst="rect">
            <a:avLst/>
          </a:prstGeom>
          <a:ln w="12700">
            <a:miter lim="400000"/>
          </a:ln>
        </p:spPr>
      </p:pic>
      <p:pic>
        <p:nvPicPr>
          <p:cNvPr id="120" name="DDVRLyWXcAE2kEC.jpg" descr="DDVRLyWXcAE2kEC.jpg"/>
          <p:cNvPicPr>
            <a:picLocks noChangeAspect="1"/>
          </p:cNvPicPr>
          <p:nvPr/>
        </p:nvPicPr>
        <p:blipFill>
          <a:blip r:embed="rId3">
            <a:extLst/>
          </a:blip>
          <a:stretch>
            <a:fillRect/>
          </a:stretch>
        </p:blipFill>
        <p:spPr>
          <a:xfrm>
            <a:off x="7175292" y="511137"/>
            <a:ext cx="5013864" cy="5835726"/>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22" name="vr bril.jpg" descr="vr bril.jpg"/>
          <p:cNvPicPr>
            <a:picLocks noChangeAspect="1"/>
          </p:cNvPicPr>
          <p:nvPr/>
        </p:nvPicPr>
        <p:blipFill>
          <a:blip r:embed="rId2">
            <a:extLst/>
          </a:blip>
          <a:srcRect l="1002" t="16085" r="1002" b="2581"/>
          <a:stretch>
            <a:fillRect/>
          </a:stretch>
        </p:blipFill>
        <p:spPr>
          <a:xfrm>
            <a:off x="-5160" y="580625"/>
            <a:ext cx="12202404" cy="569681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24" name="31501281374_81b237b65b_b.jpg" descr="31501281374_81b237b65b_b.jpg"/>
          <p:cNvPicPr>
            <a:picLocks noChangeAspect="1"/>
          </p:cNvPicPr>
          <p:nvPr/>
        </p:nvPicPr>
        <p:blipFill>
          <a:blip r:embed="rId2">
            <a:extLst/>
          </a:blip>
          <a:stretch>
            <a:fillRect/>
          </a:stretch>
        </p:blipFill>
        <p:spPr>
          <a:xfrm>
            <a:off x="5233477" y="1086199"/>
            <a:ext cx="8137636" cy="4148288"/>
          </a:xfrm>
          <a:prstGeom prst="rect">
            <a:avLst/>
          </a:prstGeom>
          <a:ln w="12700">
            <a:miter lim="400000"/>
          </a:ln>
        </p:spPr>
      </p:pic>
      <p:pic>
        <p:nvPicPr>
          <p:cNvPr id="125" name="20170628-VR-simulator_met_VR-bril_Catharina_Ziekenhuis_2.jpg" descr="20170628-VR-simulator_met_VR-bril_Catharina_Ziekenhuis_2.jpg"/>
          <p:cNvPicPr>
            <a:picLocks noChangeAspect="1"/>
          </p:cNvPicPr>
          <p:nvPr/>
        </p:nvPicPr>
        <p:blipFill>
          <a:blip r:embed="rId3">
            <a:extLst/>
          </a:blip>
          <a:srcRect l="0" t="0" r="12610" b="0"/>
          <a:stretch>
            <a:fillRect/>
          </a:stretch>
        </p:blipFill>
        <p:spPr>
          <a:xfrm>
            <a:off x="-3777" y="1075557"/>
            <a:ext cx="5469191" cy="4169648"/>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27" name="jaco-overzicht-2-large.jpg" descr="jaco-overzicht-2-large.jpg"/>
          <p:cNvPicPr>
            <a:picLocks noChangeAspect="1"/>
          </p:cNvPicPr>
          <p:nvPr/>
        </p:nvPicPr>
        <p:blipFill>
          <a:blip r:embed="rId2">
            <a:extLst/>
          </a:blip>
          <a:stretch>
            <a:fillRect/>
          </a:stretch>
        </p:blipFill>
        <p:spPr>
          <a:xfrm>
            <a:off x="3776" y="1398381"/>
            <a:ext cx="6087103" cy="4061239"/>
          </a:xfrm>
          <a:prstGeom prst="rect">
            <a:avLst/>
          </a:prstGeom>
          <a:ln w="12700">
            <a:miter lim="400000"/>
          </a:ln>
        </p:spPr>
      </p:pic>
      <p:pic>
        <p:nvPicPr>
          <p:cNvPr id="128" name="jaco-overzicht-6-large.jpg" descr="jaco-overzicht-6-large.jpg"/>
          <p:cNvPicPr>
            <a:picLocks noChangeAspect="1"/>
          </p:cNvPicPr>
          <p:nvPr/>
        </p:nvPicPr>
        <p:blipFill>
          <a:blip r:embed="rId3">
            <a:extLst/>
          </a:blip>
          <a:srcRect l="0" t="2448" r="0" b="0"/>
          <a:stretch>
            <a:fillRect/>
          </a:stretch>
        </p:blipFill>
        <p:spPr>
          <a:xfrm>
            <a:off x="5969863" y="1392608"/>
            <a:ext cx="6296379" cy="4098003"/>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0" name="cleaning-robot-animation-wmv.mp4" descr="cleaning-robot-animation-wmv.mp4"/>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19637" y="-8363"/>
            <a:ext cx="12231276" cy="6874724"/>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69258" fill="hold"/>
                                        <p:tgtEl>
                                          <p:spTgt spid="130"/>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130"/>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11" fill="hold" display="0">
                  <p:stCondLst>
                    <p:cond delay="indefinite"/>
                  </p:stCondLst>
                </p:cTn>
                <p:tgtEl>
                  <p:spTgt spid="130"/>
                </p:tgtEl>
              </p:cMediaNode>
            </p:video>
            <p:seq concurrent="1" prevAc="none" nextAc="seek">
              <p:cTn id="12" evtFilter="cancelBubble" nodeType="interactiveSeq" restart="whenNotActive" fill="hold">
                <p:stCondLst>
                  <p:cond delay="0" evt="onClick">
                    <p:tgtEl>
                      <p:spTgt spid="130"/>
                    </p:tgtEl>
                  </p:cond>
                </p:stCondLst>
                <p:endSync delay="0" evt="end">
                  <p:rtn val="all"/>
                </p:endSync>
                <p:childTnLst>
                  <p:par>
                    <p:cTn id="13" fill="hold">
                      <p:stCondLst>
                        <p:cond delay="0"/>
                      </p:stCondLst>
                      <p:childTnLst>
                        <p:par>
                          <p:cTn id="14" fill="hold">
                            <p:stCondLst>
                              <p:cond delay="0"/>
                            </p:stCondLst>
                            <p:childTnLst>
                              <p:par>
                                <p:cTn id="15" presetClass="mediacall" nodeType="clickEffect" presetSubtype="0" presetID="2" fill="hold">
                                  <p:stCondLst>
                                    <p:cond delay="0"/>
                                  </p:stCondLst>
                                  <p:childTnLst>
                                    <p:cmd type="call" cmd="togglePause">
                                      <p:cBhvr>
                                        <p:cTn id="16" dur="1" fill="hold"/>
                                        <p:tgtEl>
                                          <p:spTgt spid="130"/>
                                        </p:tgtEl>
                                      </p:cBhvr>
                                    </p:cmd>
                                  </p:childTnLst>
                                </p:cTn>
                              </p:par>
                            </p:childTnLst>
                          </p:cTn>
                        </p:par>
                      </p:childTnLst>
                    </p:cTn>
                  </p:par>
                </p:childTnLst>
              </p:cTn>
              <p:nextCondLst>
                <p:cond delay="0" evt="onClick">
                  <p:tgtEl>
                    <p:spTgt spid="130"/>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2" name="maxresdefault-e1556585903806.jpg" descr="maxresdefault-e1556585903806.jpg"/>
          <p:cNvPicPr>
            <a:picLocks noChangeAspect="1"/>
          </p:cNvPicPr>
          <p:nvPr/>
        </p:nvPicPr>
        <p:blipFill>
          <a:blip r:embed="rId2">
            <a:extLst/>
          </a:blip>
          <a:srcRect l="30692" t="17160" r="23799" b="0"/>
          <a:stretch>
            <a:fillRect/>
          </a:stretch>
        </p:blipFill>
        <p:spPr>
          <a:xfrm>
            <a:off x="4760238" y="1324171"/>
            <a:ext cx="4107398" cy="4209764"/>
          </a:xfrm>
          <a:prstGeom prst="rect">
            <a:avLst/>
          </a:prstGeom>
          <a:ln w="12700">
            <a:miter lim="400000"/>
          </a:ln>
        </p:spPr>
      </p:pic>
      <p:pic>
        <p:nvPicPr>
          <p:cNvPr id="133" name="maxresdefault-11.jpg" descr="maxresdefault-11.jpg"/>
          <p:cNvPicPr>
            <a:picLocks noChangeAspect="1"/>
          </p:cNvPicPr>
          <p:nvPr/>
        </p:nvPicPr>
        <p:blipFill>
          <a:blip r:embed="rId3">
            <a:extLst/>
          </a:blip>
          <a:srcRect l="13524" t="13185" r="43214" b="19235"/>
          <a:stretch>
            <a:fillRect/>
          </a:stretch>
        </p:blipFill>
        <p:spPr>
          <a:xfrm>
            <a:off x="-15601" y="1324186"/>
            <a:ext cx="4790877" cy="4209647"/>
          </a:xfrm>
          <a:prstGeom prst="rect">
            <a:avLst/>
          </a:prstGeom>
          <a:ln w="12700">
            <a:miter lim="400000"/>
          </a:ln>
        </p:spPr>
      </p:pic>
      <p:pic>
        <p:nvPicPr>
          <p:cNvPr id="134" name="1*BGlLSzyftIpzfOqhJej9Fg.png" descr="1*BGlLSzyftIpzfOqhJej9Fg.png"/>
          <p:cNvPicPr>
            <a:picLocks noChangeAspect="1"/>
          </p:cNvPicPr>
          <p:nvPr/>
        </p:nvPicPr>
        <p:blipFill>
          <a:blip r:embed="rId4">
            <a:extLst/>
          </a:blip>
          <a:stretch>
            <a:fillRect/>
          </a:stretch>
        </p:blipFill>
        <p:spPr>
          <a:xfrm>
            <a:off x="8836886" y="1324389"/>
            <a:ext cx="3453720" cy="4209223"/>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Kantoorthema">
      <a:majorFont>
        <a:latin typeface="Helvetica"/>
        <a:ea typeface="Helvetica"/>
        <a:cs typeface="Helvetica"/>
      </a:majorFont>
      <a:minorFont>
        <a:latin typeface="Calibri"/>
        <a:ea typeface="Calibri"/>
        <a:cs typeface="Calibri"/>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Kantoorthema">
      <a:majorFont>
        <a:latin typeface="Helvetica"/>
        <a:ea typeface="Helvetica"/>
        <a:cs typeface="Helvetica"/>
      </a:majorFont>
      <a:minorFont>
        <a:latin typeface="Calibri"/>
        <a:ea typeface="Calibri"/>
        <a:cs typeface="Calibri"/>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